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41" r:id="rId5"/>
    <p:sldId id="515" r:id="rId6"/>
    <p:sldId id="517" r:id="rId7"/>
    <p:sldId id="519" r:id="rId8"/>
    <p:sldId id="495" r:id="rId9"/>
    <p:sldId id="521" r:id="rId10"/>
    <p:sldId id="503" r:id="rId11"/>
    <p:sldId id="497" r:id="rId12"/>
    <p:sldId id="504" r:id="rId13"/>
    <p:sldId id="514" r:id="rId14"/>
    <p:sldId id="523" r:id="rId15"/>
    <p:sldId id="524" r:id="rId16"/>
    <p:sldId id="507" r:id="rId17"/>
    <p:sldId id="499" r:id="rId18"/>
    <p:sldId id="508" r:id="rId19"/>
    <p:sldId id="526" r:id="rId20"/>
    <p:sldId id="494" r:id="rId21"/>
  </p:sldIdLst>
  <p:sldSz cx="24387175" cy="13716000"/>
  <p:notesSz cx="9926638" cy="6797675"/>
  <p:defaultTextStyle>
    <a:defPPr>
      <a:defRPr lang="en-US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48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A2A"/>
    <a:srgbClr val="F8BF4D"/>
    <a:srgbClr val="1BAAAA"/>
    <a:srgbClr val="DBDBDB"/>
    <a:srgbClr val="147F7F"/>
    <a:srgbClr val="3A526D"/>
    <a:srgbClr val="595959"/>
    <a:srgbClr val="F95648"/>
    <a:srgbClr val="7CB554"/>
    <a:srgbClr val="4D6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5" autoAdjust="0"/>
    <p:restoredTop sz="92354" autoAdjust="0"/>
  </p:normalViewPr>
  <p:slideViewPr>
    <p:cSldViewPr snapToObjects="1" showGuides="1">
      <p:cViewPr>
        <p:scale>
          <a:sx n="38" d="100"/>
          <a:sy n="38" d="100"/>
        </p:scale>
        <p:origin x="504" y="-126"/>
      </p:cViewPr>
      <p:guideLst>
        <p:guide orient="horz" pos="8448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 snapToObjects="1">
      <p:cViewPr varScale="1">
        <p:scale>
          <a:sx n="149" d="100"/>
          <a:sy n="149" d="100"/>
        </p:scale>
        <p:origin x="160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4" cy="339884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1"/>
            <a:ext cx="4301544" cy="339884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20E31EDE-17CF-D746-B83B-FEE41F000DF3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4" cy="33988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4" cy="33988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6D320672-5196-0B4F-93AE-044FFF10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4" cy="339884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4" cy="339884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296A9F3C-04AF-8847-8AD8-CAC892C2E245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11175"/>
            <a:ext cx="4529138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1" tIns="45661" rIns="91321" bIns="456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5"/>
            <a:ext cx="7941310" cy="3058954"/>
          </a:xfrm>
          <a:prstGeom prst="rect">
            <a:avLst/>
          </a:prstGeom>
        </p:spPr>
        <p:txBody>
          <a:bodyPr vert="horz" lIns="91321" tIns="45661" rIns="91321" bIns="4566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4" cy="33988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4" cy="33988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4417CB07-0039-4545-92EA-48E12138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35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Workload</a:t>
            </a:r>
            <a:r>
              <a:rPr lang="en-AU" b="0" baseline="0" dirty="0"/>
              <a:t> – Managing vol, work, family, leisure. Serial volunteers whose commitments varied over </a:t>
            </a:r>
            <a:r>
              <a:rPr lang="en-AU" b="0" baseline="0" dirty="0" err="1"/>
              <a:t>lifecourse</a:t>
            </a:r>
            <a:r>
              <a:rPr lang="en-AU" b="0" baseline="0" dirty="0"/>
              <a:t>. Seasonal pressures from work. Vol work falling to ‘core group’, who have multiple roles competing for their time (e.g. ‘another Monday night’). Need for turnover of committee members – avoid becoming stale</a:t>
            </a:r>
          </a:p>
          <a:p>
            <a:r>
              <a:rPr lang="en-AU" b="1" baseline="0" dirty="0"/>
              <a:t>Obligation and burnout</a:t>
            </a:r>
            <a:r>
              <a:rPr lang="en-AU" b="0" baseline="0" dirty="0"/>
              <a:t> – Vol a way of life in rural WA, something you just do as otherwise doesn’t happen – sense of responsibility but risk of burnout for core vols. Expected they will continue in committee roles but are they all needed?</a:t>
            </a:r>
          </a:p>
          <a:p>
            <a:r>
              <a:rPr lang="en-AU" b="1" baseline="0" dirty="0"/>
              <a:t>Accountability  - </a:t>
            </a:r>
            <a:r>
              <a:rPr lang="en-AU" b="0" baseline="0" dirty="0"/>
              <a:t>Level of training required  = discourages new vols. Changed nature of volunteering, but has also improved some processes</a:t>
            </a:r>
          </a:p>
          <a:p>
            <a:r>
              <a:rPr lang="en-AU" b="1" baseline="0" dirty="0"/>
              <a:t>Stressful vol roles – </a:t>
            </a:r>
            <a:r>
              <a:rPr lang="en-AU" b="0" baseline="0" dirty="0"/>
              <a:t>Acknowledge that some roles – </a:t>
            </a:r>
            <a:r>
              <a:rPr lang="en-AU" b="0" baseline="0" dirty="0" err="1"/>
              <a:t>esp</a:t>
            </a:r>
            <a:r>
              <a:rPr lang="en-AU" b="0" baseline="0" dirty="0"/>
              <a:t> emergency services – were inherently stressful roles regardless of additional stress from external or internal forces. Places restrictions on vols – e.g. can’t take holidays away during peak fire season. Interviewees suggested intensity of commitment meant vols could only stay for limited time.</a:t>
            </a:r>
            <a:endParaRPr lang="en-AU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3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/>
              <a:t>Combining – </a:t>
            </a:r>
            <a:r>
              <a:rPr lang="en-AU" b="0"/>
              <a:t>Individuals </a:t>
            </a:r>
            <a:r>
              <a:rPr lang="en-AU" b="0" err="1"/>
              <a:t>vol</a:t>
            </a:r>
            <a:r>
              <a:rPr lang="en-AU" b="0"/>
              <a:t> where family takes them – e.g. sport club so no conflict – or school – or</a:t>
            </a:r>
            <a:r>
              <a:rPr lang="en-AU" b="0" baseline="0"/>
              <a:t> combine with work. Shows how fundamental </a:t>
            </a:r>
            <a:r>
              <a:rPr lang="en-AU" b="0" baseline="0" err="1"/>
              <a:t>vol</a:t>
            </a:r>
            <a:r>
              <a:rPr lang="en-AU" b="0" baseline="0"/>
              <a:t> is to community</a:t>
            </a:r>
            <a:endParaRPr lang="en-AU" b="0"/>
          </a:p>
          <a:p>
            <a:r>
              <a:rPr lang="en-AU" b="1"/>
              <a:t>Boundaries – </a:t>
            </a:r>
            <a:r>
              <a:rPr lang="en-AU" b="0"/>
              <a:t>Be clear what prepared to do and enforce these boundaries. Set aside time for vol. Learning when to say ‘no’, actively reject further involvement if role becomes tedious</a:t>
            </a:r>
            <a:r>
              <a:rPr lang="en-AU" b="0" baseline="0"/>
              <a:t> or too much. Turn down requests for more help. VIOs may need to change if can’t recruit</a:t>
            </a:r>
            <a:endParaRPr lang="en-AU" b="0"/>
          </a:p>
          <a:p>
            <a:r>
              <a:rPr lang="en-AU" b="1"/>
              <a:t>Personal</a:t>
            </a:r>
            <a:r>
              <a:rPr lang="en-AU" b="1" baseline="0"/>
              <a:t> interest – </a:t>
            </a:r>
            <a:r>
              <a:rPr lang="en-AU" b="0" baseline="0"/>
              <a:t>attracts </a:t>
            </a:r>
            <a:r>
              <a:rPr lang="en-AU" b="0" baseline="0" err="1"/>
              <a:t>vols</a:t>
            </a:r>
            <a:r>
              <a:rPr lang="en-AU" b="0" baseline="0"/>
              <a:t> and sustains their interest, .</a:t>
            </a:r>
            <a:r>
              <a:rPr lang="en-AU" b="0" baseline="0" err="1"/>
              <a:t>e.g</a:t>
            </a:r>
            <a:r>
              <a:rPr lang="en-AU" b="0" baseline="0"/>
              <a:t> set up toy library which would benefit children. Also helps build social networks</a:t>
            </a:r>
          </a:p>
          <a:p>
            <a:r>
              <a:rPr lang="en-AU" b="1" baseline="0"/>
              <a:t>Flexible – </a:t>
            </a:r>
            <a:r>
              <a:rPr lang="en-AU" b="0" baseline="0"/>
              <a:t>flexible in, adaptable mentally, keep perspective on </a:t>
            </a:r>
            <a:r>
              <a:rPr lang="en-AU" b="0" baseline="0" err="1"/>
              <a:t>vol</a:t>
            </a:r>
            <a:r>
              <a:rPr lang="en-AU" b="0" baseline="0"/>
              <a:t> role; go with flow, accept changes, able to learn new skills and processes </a:t>
            </a:r>
            <a:endParaRPr lang="en-AU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775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016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Positives – opportunity to streamline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5663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Many of these are wicked problems that cannot be systematically addressed by volunteers or volunteer-involving organisations alone.</a:t>
            </a:r>
          </a:p>
          <a:p>
            <a:endParaRPr lang="en-AU" baseline="0" dirty="0"/>
          </a:p>
          <a:p>
            <a:r>
              <a:rPr lang="en-AU" sz="3200" dirty="0">
                <a:cs typeface="Arial" panose="020B0604020202020204" pitchFamily="34" charset="0"/>
              </a:rPr>
              <a:t>This could include flexible rostering or use of employers’ resource and equipment</a:t>
            </a:r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0689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1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Bridgetown-Greenbushes and </a:t>
            </a:r>
            <a:r>
              <a:rPr lang="en-US" sz="1200" dirty="0" err="1"/>
              <a:t>Boyup</a:t>
            </a:r>
            <a:r>
              <a:rPr lang="en-US" sz="1200" dirty="0"/>
              <a:t> Brook LGAs selected as typical cases of many rural communities across Australia – experiencing structural ageing, limited growth prospects, economies tied to agriculture and mining.</a:t>
            </a:r>
          </a:p>
          <a:p>
            <a:endParaRPr lang="en-US" sz="1200" dirty="0"/>
          </a:p>
          <a:p>
            <a:r>
              <a:rPr lang="en-US" sz="1200" dirty="0"/>
              <a:t>Bridgetown-Greenbushes LGA comprised: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Bridgetown – decline in timber production, area in recent years attracted lifestyle in-migrants, 1.5 hours from Bunbury, students wanting to complete YR10 or above must commute or board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Greenbushes (20 mins from Bridgetown and </a:t>
            </a:r>
            <a:r>
              <a:rPr lang="en-US" sz="1200" dirty="0" err="1"/>
              <a:t>Boyup</a:t>
            </a:r>
            <a:r>
              <a:rPr lang="en-US" sz="1200" dirty="0"/>
              <a:t> Brook) – Lithium mine, heavily dependent on mining – recent expansion of mine is attracting new residents</a:t>
            </a:r>
          </a:p>
          <a:p>
            <a:r>
              <a:rPr lang="en-US" sz="1200" dirty="0" err="1"/>
              <a:t>Boyup</a:t>
            </a:r>
            <a:r>
              <a:rPr lang="en-US" sz="1200" dirty="0"/>
              <a:t> Brook – traditional farming community, population has remained stable over the last decade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1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0928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60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Data from ABS Australian Population and Housing Census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8430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Provides insights about the nature, challenges and future of rural volunteer involving organisations from the perspective of those running them day-to-day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6872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871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latin typeface="Arial" charset="0"/>
                <a:ea typeface="Arial" charset="0"/>
                <a:cs typeface="Arial" charset="0"/>
              </a:rPr>
              <a:t>Internet connectivity and familiarity an issue in some cases</a:t>
            </a:r>
          </a:p>
          <a:p>
            <a:r>
              <a:rPr lang="en-AU" dirty="0"/>
              <a:t>1 Increased,</a:t>
            </a:r>
            <a:r>
              <a:rPr lang="en-AU" baseline="0" dirty="0"/>
              <a:t> training, safety practices, liability and government oversight.</a:t>
            </a:r>
          </a:p>
          <a:p>
            <a:r>
              <a:rPr lang="en-AU" baseline="0" dirty="0"/>
              <a:t>Benefits – increased efficiency but can hamper organisation and discourage volunteers</a:t>
            </a:r>
          </a:p>
          <a:p>
            <a:r>
              <a:rPr lang="en-AU" b="1" dirty="0"/>
              <a:t>Technology</a:t>
            </a:r>
            <a:r>
              <a:rPr lang="en-AU" baseline="0" dirty="0"/>
              <a:t> </a:t>
            </a:r>
            <a:r>
              <a:rPr lang="en-AU" dirty="0"/>
              <a:t>Changed communication and some activities (e.g.</a:t>
            </a:r>
            <a:r>
              <a:rPr lang="en-AU" baseline="0" dirty="0"/>
              <a:t> online not face to face)</a:t>
            </a:r>
          </a:p>
          <a:p>
            <a:r>
              <a:rPr lang="en-AU" baseline="0" dirty="0"/>
              <a:t>Volunteer training increasingly delivered online but limited opportunity to make social connections</a:t>
            </a:r>
          </a:p>
          <a:p>
            <a:pPr defTabSz="913211"/>
            <a:r>
              <a:rPr lang="en-AU" b="1" baseline="0" dirty="0"/>
              <a:t>Funding  - </a:t>
            </a:r>
            <a:r>
              <a:rPr lang="en-AU" b="0" baseline="0" dirty="0"/>
              <a:t>often relied on contributions from vols. Access to grants harder – more complex forms for all vol orgs, no of grants decreased (</a:t>
            </a:r>
            <a:r>
              <a:rPr lang="en-AU" b="0" baseline="0" dirty="0" err="1"/>
              <a:t>esp</a:t>
            </a:r>
            <a:r>
              <a:rPr lang="en-AU" b="0" baseline="0" dirty="0"/>
              <a:t> as Royalties for Regions changed). Inconsistent grant environment = look for funds elsewhere. Trad fundraising harder due to regulation (e.g. no cream at cake stalls; rules around raffles); raise funds by providing service to other VIO</a:t>
            </a:r>
          </a:p>
          <a:p>
            <a:pPr defTabSz="913211"/>
            <a:r>
              <a:rPr lang="en-AU" b="1" baseline="0" dirty="0"/>
              <a:t>Factors affecting recruitment </a:t>
            </a:r>
            <a:r>
              <a:rPr lang="en-AU" baseline="0" dirty="0"/>
              <a:t>= access to sufficient funding for org; type of group/ org; and demographic of local area. E.g. Greenbushes community garden catalyst for growth in volunteering and VIOs</a:t>
            </a:r>
          </a:p>
          <a:p>
            <a:r>
              <a:rPr lang="en-AU" b="0" baseline="0" dirty="0"/>
              <a:t>volunteer leaders getting older but hard to find someone to take over. Claim was young people unwilling but young people not there – lack of schooling. Work and family pressures harder for working age to take on roles. Perception don’t have the expertise as more regulation etc</a:t>
            </a:r>
          </a:p>
          <a:p>
            <a:r>
              <a:rPr lang="en-AU" b="1" baseline="0" dirty="0"/>
              <a:t>Succession  - </a:t>
            </a:r>
            <a:r>
              <a:rPr lang="en-AU" b="0" baseline="0" dirty="0"/>
              <a:t>usually up to the individual; hard to find committee members/ officers especially. Core and periphery vols – how to replace core vols? Reliance on this group = vulnerable community </a:t>
            </a:r>
            <a:r>
              <a:rPr lang="en-AU" b="0" baseline="0" dirty="0" err="1"/>
              <a:t>esp</a:t>
            </a:r>
            <a:r>
              <a:rPr lang="en-AU" b="0" baseline="0" dirty="0"/>
              <a:t> if demand for services grows </a:t>
            </a:r>
            <a:endParaRPr lang="en-AU" b="1" dirty="0"/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latin typeface="Arial" charset="0"/>
              <a:ea typeface="Arial" charset="0"/>
              <a:cs typeface="Arial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427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latin typeface="Arial" charset="0"/>
                <a:ea typeface="Arial" charset="0"/>
                <a:cs typeface="Arial" charset="0"/>
              </a:rPr>
              <a:t>Regulations affecting fundraising efforts e.g., cake stalls – all food items for sale required to include a complete ingredient list for those with allergies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7E843-BEC4-4D1C-9F7E-3E99846E2CE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336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7175" cy="1371600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Drag your picture here and Send to back</a:t>
            </a:r>
          </a:p>
        </p:txBody>
      </p:sp>
    </p:spTree>
    <p:extLst>
      <p:ext uri="{BB962C8B-B14F-4D97-AF65-F5344CB8AC3E}">
        <p14:creationId xmlns:p14="http://schemas.microsoft.com/office/powerpoint/2010/main" val="37989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>
          <a:xfrm>
            <a:off x="915987" y="3200400"/>
            <a:ext cx="22250401" cy="9525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or drag chart or graph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19145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316152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2193587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7071022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576930" y="312197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130030" y="3132309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906580" y="3142498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576930" y="794241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53480" y="794241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130030" y="79218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6906580" y="79218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353480" y="312197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22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6" grpId="0"/>
      <p:bldP spid="27" grpId="0"/>
      <p:bldP spid="28" grpId="0"/>
      <p:bldP spid="29" grpId="0"/>
      <p:bldP spid="30" grpId="0"/>
      <p:bldP spid="3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1736389" cy="13716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3588" cy="13716000"/>
          </a:xfrm>
        </p:spPr>
        <p:txBody>
          <a:bodyPr rIns="108000" anchor="ctr" anchorCtr="0"/>
          <a:lstStyle>
            <a:lvl1pPr>
              <a:defRPr sz="2800" baseline="0"/>
            </a:lvl1pPr>
          </a:lstStyle>
          <a:p>
            <a:r>
              <a:rPr lang="en-US" dirty="0"/>
              <a:t>Drag picture or click icon to place</a:t>
            </a:r>
          </a:p>
        </p:txBody>
      </p:sp>
    </p:spTree>
    <p:extLst>
      <p:ext uri="{BB962C8B-B14F-4D97-AF65-F5344CB8AC3E}">
        <p14:creationId xmlns:p14="http://schemas.microsoft.com/office/powerpoint/2010/main" val="20304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3"/>
            <a:ext cx="20729099" cy="2940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D006-7B38-4E4D-B39A-A1C54C97584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C3D86-31B0-4365-B30F-0505DB2848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5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l">
              <a:defRPr sz="3200" b="0" i="0">
                <a:solidFill>
                  <a:schemeClr val="tx1">
                    <a:tint val="75000"/>
                  </a:schemeClr>
                </a:solidFill>
                <a:latin typeface="+mn-lt"/>
                <a:cs typeface="Calibri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ctr">
              <a:defRPr sz="3200" b="0" i="0">
                <a:solidFill>
                  <a:schemeClr val="tx1">
                    <a:tint val="75000"/>
                  </a:schemeClr>
                </a:solidFill>
                <a:latin typeface="+mn-lt"/>
                <a:cs typeface="Calibri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r">
              <a:defRPr sz="32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cs typeface="Calibri Regular" charset="0"/>
              </a:defRPr>
            </a:lvl1pPr>
          </a:lstStyle>
          <a:p>
            <a:fld id="{9DF686B8-C880-FF40-96DC-14FF2413C3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7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49" r:id="rId2"/>
    <p:sldLayoutId id="2147483661" r:id="rId3"/>
    <p:sldLayoutId id="2147483730" r:id="rId4"/>
    <p:sldLayoutId id="2147483662" r:id="rId5"/>
    <p:sldLayoutId id="2147483669" r:id="rId6"/>
    <p:sldLayoutId id="2147483679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1219261" rtl="0" eaLnBrk="1" latinLnBrk="0" hangingPunct="1">
        <a:spcBef>
          <a:spcPct val="0"/>
        </a:spcBef>
        <a:buNone/>
        <a:defRPr sz="8800" b="0" i="0" kern="1200">
          <a:solidFill>
            <a:schemeClr val="bg2"/>
          </a:solidFill>
          <a:latin typeface="+mj-lt"/>
          <a:ea typeface="+mj-ea"/>
          <a:cs typeface="Calibri Regular" charset="0"/>
        </a:defRPr>
      </a:lvl1pPr>
    </p:titleStyle>
    <p:bodyStyle>
      <a:lvl1pPr marL="0" indent="0" algn="l" defTabSz="1219261" rtl="0" eaLnBrk="1" latinLnBrk="0" hangingPunct="1">
        <a:spcBef>
          <a:spcPct val="20000"/>
        </a:spcBef>
        <a:buFont typeface="Arial"/>
        <a:buNone/>
        <a:defRPr sz="48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1pPr>
      <a:lvl2pPr marL="1219261" indent="0" algn="l" defTabSz="1219261" rtl="0" eaLnBrk="1" latinLnBrk="0" hangingPunct="1">
        <a:spcBef>
          <a:spcPct val="20000"/>
        </a:spcBef>
        <a:buFont typeface="Arial"/>
        <a:buNone/>
        <a:defRPr sz="48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2pPr>
      <a:lvl3pPr marL="2438522" indent="0" algn="l" defTabSz="1219261" rtl="0" eaLnBrk="1" latinLnBrk="0" hangingPunct="1">
        <a:spcBef>
          <a:spcPct val="20000"/>
        </a:spcBef>
        <a:buFont typeface="Arial"/>
        <a:buNone/>
        <a:defRPr sz="43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3pPr>
      <a:lvl4pPr marL="3657783" indent="0" algn="l" defTabSz="1219261" rtl="0" eaLnBrk="1" latinLnBrk="0" hangingPunct="1">
        <a:spcBef>
          <a:spcPct val="20000"/>
        </a:spcBef>
        <a:buFont typeface="Arial"/>
        <a:buNone/>
        <a:defRPr sz="37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4pPr>
      <a:lvl5pPr marL="4877044" indent="0" algn="l" defTabSz="1219261" rtl="0" eaLnBrk="1" latinLnBrk="0" hangingPunct="1">
        <a:spcBef>
          <a:spcPct val="20000"/>
        </a:spcBef>
        <a:buFont typeface="Arial"/>
        <a:buNone/>
        <a:defRPr sz="37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tif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cec.edu.au/publications/the-social-and-economic-sustainability-of-was-rural-volunteer-workforc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175" cy="137156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64995" y="-34563"/>
            <a:ext cx="24452170" cy="13750206"/>
          </a:xfrm>
          <a:prstGeom prst="rect">
            <a:avLst/>
          </a:prstGeom>
          <a:gradFill flip="none" rotWithShape="1">
            <a:gsLst>
              <a:gs pos="33000">
                <a:srgbClr val="1E3453">
                  <a:alpha val="84000"/>
                </a:srgbClr>
              </a:gs>
              <a:gs pos="100000">
                <a:schemeClr val="accent2">
                  <a:alpha val="84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39787" y="1996563"/>
            <a:ext cx="22918047" cy="7072849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vert="horz" wrap="square" lIns="720000" tIns="180000" rIns="720000" bIns="180000" rtlCol="0" anchor="ctr">
            <a:sp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sz="14400" dirty="0">
                <a:solidFill>
                  <a:schemeClr val="bg1"/>
                </a:solidFill>
                <a:latin typeface="+mj-lt"/>
                <a:cs typeface="Calibri Regular" charset="0"/>
              </a:rPr>
              <a:t>The social and economic value of </a:t>
            </a:r>
          </a:p>
          <a:p>
            <a:r>
              <a:rPr lang="en-US" sz="14400" dirty="0">
                <a:solidFill>
                  <a:schemeClr val="bg1"/>
                </a:solidFill>
                <a:latin typeface="+mj-lt"/>
                <a:cs typeface="Calibri Regular" charset="0"/>
              </a:rPr>
              <a:t>volunteers in WA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11771" y="9262939"/>
            <a:ext cx="15574078" cy="2832775"/>
          </a:xfrm>
          <a:prstGeom prst="rect">
            <a:avLst/>
          </a:prstGeom>
        </p:spPr>
        <p:txBody>
          <a:bodyPr vert="horz" lIns="243852" tIns="121926" rIns="243852" bIns="121926" rtlCol="0">
            <a:sp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Professor Kirsten Holmes</a:t>
            </a:r>
          </a:p>
          <a:p>
            <a:pPr algn="ctr">
              <a:lnSpc>
                <a:spcPct val="80000"/>
              </a:lnSpc>
            </a:pPr>
            <a:r>
              <a:rPr lang="en-US" sz="4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Associate Professor Amanda Davies</a:t>
            </a:r>
          </a:p>
          <a:p>
            <a:pPr algn="ctr">
              <a:lnSpc>
                <a:spcPct val="80000"/>
              </a:lnSpc>
            </a:pPr>
            <a:r>
              <a:rPr lang="en-US" sz="4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Associate Professor Leonie </a:t>
            </a:r>
            <a:r>
              <a:rPr lang="en-US" sz="44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Lockstone</a:t>
            </a:r>
            <a:r>
              <a:rPr lang="en-US" sz="4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-Binney (Presenting)</a:t>
            </a:r>
          </a:p>
          <a:p>
            <a:pPr algn="ctr">
              <a:lnSpc>
                <a:spcPct val="80000"/>
              </a:lnSpc>
            </a:pPr>
            <a:r>
              <a:rPr lang="en-US" sz="4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June 21st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586" y="11844416"/>
            <a:ext cx="5468248" cy="964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8788E-28A1-F34F-A308-6FD4D1866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336" y="11719437"/>
            <a:ext cx="3601253" cy="12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3796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87" y="807017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SansaSoft Pro Normal" panose="02000603080000020004" pitchFamily="50" charset="0"/>
              </a:rPr>
              <a:t>Challenges facing rural volunteer involving organisations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87" y="12290653"/>
            <a:ext cx="8603774" cy="123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655" y="2362200"/>
            <a:ext cx="23080932" cy="963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dirty="0">
                <a:ea typeface="Arial" charset="0"/>
                <a:cs typeface="Arial" charset="0"/>
              </a:rPr>
              <a:t>Increased accountability and regulation e.g., training, safety checks, etc.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dirty="0">
                <a:ea typeface="Arial" charset="0"/>
                <a:cs typeface="Arial" charset="0"/>
              </a:rPr>
              <a:t>Some interviewees viewed this professionalisation of volunteering favourably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dirty="0">
                <a:ea typeface="Arial" charset="0"/>
                <a:cs typeface="Arial" charset="0"/>
              </a:rPr>
              <a:t>ICT advances e.g., increase in training and support offered at a distance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dirty="0">
                <a:ea typeface="Arial" charset="0"/>
                <a:cs typeface="Arial" charset="0"/>
              </a:rPr>
              <a:t>‘Saturation’ of volunteer labour pool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dirty="0">
                <a:ea typeface="Arial" charset="0"/>
                <a:cs typeface="Arial" charset="0"/>
              </a:rPr>
              <a:t>Recruiting new volunteers was an ongoing issue: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dirty="0">
                <a:ea typeface="Arial" charset="0"/>
                <a:cs typeface="Arial" charset="0"/>
              </a:rPr>
              <a:t>40% of respondents to the organisational survey indicated they currently had volunteer shortages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dirty="0">
                <a:ea typeface="Arial" charset="0"/>
                <a:cs typeface="Arial" charset="0"/>
              </a:rPr>
              <a:t>Difficult to recruit young people into volunteering, exacerbated by the lack of local schooling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dirty="0">
                <a:ea typeface="Arial" charset="0"/>
                <a:cs typeface="Arial" charset="0"/>
              </a:rPr>
              <a:t>Organisations relying on a small core group of volunteers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E425E9-BF6C-A64E-97D4-D66E8C95C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4587" y="12283736"/>
            <a:ext cx="3601253" cy="12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9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87" y="807017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SansaSoft Pro Normal" panose="02000603080000020004" pitchFamily="50" charset="0"/>
              </a:rPr>
              <a:t>Challenges facing rural volunteer involving organisations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12290653"/>
            <a:ext cx="8603774" cy="123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987" y="2205157"/>
            <a:ext cx="22860000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ea typeface="Arial" charset="0"/>
                <a:cs typeface="Arial" charset="0"/>
              </a:rPr>
              <a:t>Dominant feeling volunteering was not appropriately recognised or funded by government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ea typeface="Arial" charset="0"/>
                <a:cs typeface="Arial" charset="0"/>
              </a:rPr>
              <a:t>Difficult for organisations to obtain funding: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ea typeface="Arial" charset="0"/>
                <a:cs typeface="Arial" charset="0"/>
              </a:rPr>
              <a:t>Decreasing funding sources and complex grant applications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ea typeface="Arial" charset="0"/>
                <a:cs typeface="Arial" charset="0"/>
              </a:rPr>
              <a:t>Regulations affecting fundraising efforts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ea typeface="Arial" charset="0"/>
                <a:cs typeface="Arial" charset="0"/>
              </a:rPr>
              <a:t>Some evidence of new funding sources e.g., catering and gate attendance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ea typeface="Arial" charset="0"/>
                <a:cs typeface="Arial" charset="0"/>
              </a:rPr>
              <a:t>Flow on effects of cutting back services or ceasing operations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ea typeface="Arial" charset="0"/>
                <a:cs typeface="Arial" charset="0"/>
              </a:rPr>
              <a:t>44% of survey respondents indicated that they were concerned about the sustainability of their local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A8790-AFB9-8444-BF3D-B0F6B94C9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6321" y="12271603"/>
            <a:ext cx="3601253" cy="12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DF26705-4202-6E46-AB18-487F76496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584A0-BC30-0640-B512-A74EF51B0F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8695988" y="12712700"/>
            <a:ext cx="5691187" cy="730250"/>
          </a:xfrm>
        </p:spPr>
        <p:txBody>
          <a:bodyPr/>
          <a:lstStyle/>
          <a:p>
            <a:fld id="{D3EC3D86-31B0-4365-B30F-0505DB2848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E7832-E988-A649-A081-C282DD1C5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3586" cy="137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E563-3D15-A745-84DC-B73BAF1C91BD}"/>
              </a:ext>
            </a:extLst>
          </p:cNvPr>
          <p:cNvSpPr txBox="1"/>
          <p:nvPr/>
        </p:nvSpPr>
        <p:spPr>
          <a:xfrm>
            <a:off x="13031787" y="1295400"/>
            <a:ext cx="7440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E5C92-B80A-6644-B655-F63EF359F0A1}"/>
              </a:ext>
            </a:extLst>
          </p:cNvPr>
          <p:cNvSpPr txBox="1"/>
          <p:nvPr/>
        </p:nvSpPr>
        <p:spPr>
          <a:xfrm>
            <a:off x="12919074" y="3886200"/>
            <a:ext cx="107426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Managing the volunteer workload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Obligation to volunteer and risk of burnout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Increased accountability and regulation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Stressful volunteer roles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50803-8178-0F49-8CD2-1A53BC574D15}"/>
              </a:ext>
            </a:extLst>
          </p:cNvPr>
          <p:cNvSpPr txBox="1"/>
          <p:nvPr/>
        </p:nvSpPr>
        <p:spPr>
          <a:xfrm>
            <a:off x="12193587" y="801059"/>
            <a:ext cx="12193588" cy="1938992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individual volunteer experience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DC937B-6984-AB47-B27B-F4B6E0479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86" y="12296611"/>
            <a:ext cx="7973755" cy="1236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664CC-FDBB-AD48-822F-E5937E1D9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9031" y="12296611"/>
            <a:ext cx="3601253" cy="12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-24546" y="815435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Avoiding burnout – Coping strategies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7" y="12282235"/>
            <a:ext cx="8603774" cy="123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3586" y="2648150"/>
            <a:ext cx="2318465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Surprisingly little evidence of burnout in the case study communities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Individual volunteers skilled at avoiding burnout by: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Combining volunteering with other commitments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Establishing boundaries and saying ‘no’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Personal interest sustaining volunteering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Adopting a flexible and adaptable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2476E-879C-0B49-858C-819F7A51F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6987" y="12330400"/>
            <a:ext cx="3601253" cy="12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5"/>
          <a:stretch/>
        </p:blipFill>
        <p:spPr>
          <a:xfrm>
            <a:off x="7339629" y="-60159"/>
            <a:ext cx="17206380" cy="1383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-96252"/>
            <a:ext cx="9788894" cy="13860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13" y="-96251"/>
            <a:ext cx="9753148" cy="137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545806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560" y="12479340"/>
            <a:ext cx="8603774" cy="123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0787" y="2286000"/>
            <a:ext cx="22402800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Volunteering a way of life in rural areas but multiple commitments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Limited scope to grow number of volunteers without in-migration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Recruitment needs to consider demographics of local area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Potential to segment different groups of volunteers based on their personal interests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Positively, core volunteers appear to actively manage their volunteering portfolio to avoid burnout and the subsequent reduction of the volunteer pool in their community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Many volunteer involving organisations have no strategies for recruitment or succession planning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A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688FB-3CFB-3C45-A8F5-7A3B5B73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6987" y="12304318"/>
            <a:ext cx="3601253" cy="12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545806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Organisational recommendations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787" y="12330400"/>
            <a:ext cx="8603774" cy="123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2195800"/>
            <a:ext cx="22402800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Greater use of strategic planning processes to guide volunteer labour recruitments, training, retention and succession planning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Larger centrally located volunteer-involving organisations audit their operations to ensure volunteers managed at a distance are supported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Rural volunteer-involving organisations proactively manage the workload of their volunteers (e.g., set terms for committee members)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Volunteer-involving organisations work with employers to support their staff to meet the demands of volunteering commitments (e.g., emergency firefighters)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FAB12-21F1-2441-B22A-C5AF5E94D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6987" y="12330400"/>
            <a:ext cx="3601253" cy="12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34206"/>
            <a:ext cx="24411391" cy="137502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154467" y="914400"/>
            <a:ext cx="9404124" cy="2579507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vert="horz" wrap="none" lIns="720000" tIns="180000" rIns="720000" bIns="180000" rtlCol="0" anchor="ctr">
            <a:sp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sz="14400" dirty="0">
                <a:solidFill>
                  <a:schemeClr val="bg1"/>
                </a:solidFill>
                <a:latin typeface="+mj-lt"/>
                <a:cs typeface="Calibri Regular" charset="0"/>
              </a:rPr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81402-5CBE-9F4E-A092-43C7D55FA725}"/>
              </a:ext>
            </a:extLst>
          </p:cNvPr>
          <p:cNvSpPr txBox="1"/>
          <p:nvPr/>
        </p:nvSpPr>
        <p:spPr>
          <a:xfrm>
            <a:off x="1677987" y="4191000"/>
            <a:ext cx="208026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We wish to thank:</a:t>
            </a:r>
          </a:p>
          <a:p>
            <a:r>
              <a:rPr lang="en-US" sz="5400" dirty="0">
                <a:solidFill>
                  <a:schemeClr val="bg1"/>
                </a:solidFill>
              </a:rPr>
              <a:t>The </a:t>
            </a:r>
            <a:r>
              <a:rPr lang="en-US" sz="5400" dirty="0" err="1">
                <a:solidFill>
                  <a:schemeClr val="bg1"/>
                </a:solidFill>
              </a:rPr>
              <a:t>Bankwest</a:t>
            </a:r>
            <a:r>
              <a:rPr lang="en-US" sz="5400" dirty="0">
                <a:solidFill>
                  <a:schemeClr val="bg1"/>
                </a:solidFill>
              </a:rPr>
              <a:t> Curtin Economics Centre</a:t>
            </a:r>
          </a:p>
          <a:p>
            <a:r>
              <a:rPr lang="en-US" sz="5400" dirty="0">
                <a:solidFill>
                  <a:schemeClr val="bg1"/>
                </a:solidFill>
              </a:rPr>
              <a:t>Government of Western Australia’s Department for Regional Development (now part of the Department for Primary Industries)</a:t>
            </a:r>
            <a:endParaRPr lang="en-AU" sz="5400" dirty="0">
              <a:solidFill>
                <a:schemeClr val="bg1"/>
              </a:solidFill>
            </a:endParaRPr>
          </a:p>
          <a:p>
            <a:endParaRPr lang="en-AU" sz="5400" dirty="0">
              <a:solidFill>
                <a:schemeClr val="bg1"/>
              </a:solidFill>
            </a:endParaRPr>
          </a:p>
          <a:p>
            <a:r>
              <a:rPr lang="en-AU" sz="5400" dirty="0">
                <a:solidFill>
                  <a:schemeClr val="bg1"/>
                </a:solidFill>
              </a:rPr>
              <a:t>Download the report for free at: </a:t>
            </a:r>
            <a:r>
              <a:rPr lang="en-AU" sz="5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https://bcec.edu.au/publications/the-social-and-economic-sustainability-of-was-rural-volunteer-workforce/</a:t>
            </a:r>
            <a:endParaRPr lang="en-AU" sz="5400" dirty="0">
              <a:solidFill>
                <a:schemeClr val="bg1"/>
              </a:solidFill>
            </a:endParaRPr>
          </a:p>
          <a:p>
            <a:endParaRPr lang="en-AU" sz="5400" dirty="0">
              <a:solidFill>
                <a:schemeClr val="bg1"/>
              </a:solidFill>
            </a:endParaRPr>
          </a:p>
          <a:p>
            <a:endParaRPr lang="en-AU" sz="5400" dirty="0">
              <a:solidFill>
                <a:schemeClr val="bg1"/>
              </a:solidFill>
            </a:endParaRPr>
          </a:p>
          <a:p>
            <a:r>
              <a:rPr lang="en-AU" sz="5400" dirty="0">
                <a:solidFill>
                  <a:schemeClr val="bg1"/>
                </a:solidFill>
              </a:rPr>
              <a:t>Contact me at: </a:t>
            </a:r>
            <a:r>
              <a:rPr lang="en-AU" sz="5400" dirty="0" err="1">
                <a:solidFill>
                  <a:schemeClr val="bg1"/>
                </a:solidFill>
              </a:rPr>
              <a:t>l.lockstone-binney@griffith.edu.au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BBEAC4-7E9C-F34A-950B-D49F449455F2}"/>
              </a:ext>
            </a:extLst>
          </p:cNvPr>
          <p:cNvSpPr txBox="1"/>
          <p:nvPr/>
        </p:nvSpPr>
        <p:spPr>
          <a:xfrm>
            <a:off x="3175" y="797541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663AF-6D0F-8940-92CC-E51299834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87" y="12206290"/>
            <a:ext cx="8603774" cy="1236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0ED65-2239-9049-8F59-7C5C476F5E28}"/>
              </a:ext>
            </a:extLst>
          </p:cNvPr>
          <p:cNvSpPr txBox="1"/>
          <p:nvPr/>
        </p:nvSpPr>
        <p:spPr>
          <a:xfrm>
            <a:off x="915987" y="2313900"/>
            <a:ext cx="22402800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Rural communities typically are more reliant on volunteers to deliver essential and non-essential community services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For some communities, there are no alternatives to volunteer provided services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Data on volunteer efforts in Australia are spatially and organisationally incomplete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Existing data does not enable identification of the frequency and intensity of volunteer participation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Fragmented evidence across the sector of volunteer shortages and volunteer burnout in rural communities</a:t>
            </a:r>
          </a:p>
          <a:p>
            <a:pPr>
              <a:spcAft>
                <a:spcPts val="2400"/>
              </a:spcAft>
            </a:pPr>
            <a:endParaRPr lang="en-AU" sz="3200" dirty="0">
              <a:latin typeface="SansaSoft Pro Normal" panose="02000603080000020004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6DF741-4C98-544B-B247-8C4F7CDD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954" y="12264258"/>
            <a:ext cx="3601253" cy="11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BBEAC4-7E9C-F34A-950B-D49F449455F2}"/>
              </a:ext>
            </a:extLst>
          </p:cNvPr>
          <p:cNvSpPr txBox="1"/>
          <p:nvPr/>
        </p:nvSpPr>
        <p:spPr>
          <a:xfrm>
            <a:off x="3175" y="797541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objectives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663AF-6D0F-8940-92CC-E51299834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87" y="12206290"/>
            <a:ext cx="8603774" cy="1236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0ED65-2239-9049-8F59-7C5C476F5E28}"/>
              </a:ext>
            </a:extLst>
          </p:cNvPr>
          <p:cNvSpPr txBox="1"/>
          <p:nvPr/>
        </p:nvSpPr>
        <p:spPr>
          <a:xfrm>
            <a:off x="992187" y="2466303"/>
            <a:ext cx="22783800" cy="88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2400"/>
              </a:spcAft>
              <a:buFont typeface="+mj-lt"/>
              <a:buAutoNum type="arabicPeriod"/>
            </a:pPr>
            <a:r>
              <a:rPr lang="en-AU" sz="5400" dirty="0"/>
              <a:t>To identify the volunteering participation rate in rural WA and characteristics of the volunteering workforce</a:t>
            </a:r>
          </a:p>
          <a:p>
            <a:pPr marL="914400" indent="-914400">
              <a:spcAft>
                <a:spcPts val="2400"/>
              </a:spcAft>
              <a:buFont typeface="+mj-lt"/>
              <a:buAutoNum type="arabicPeriod"/>
            </a:pPr>
            <a:r>
              <a:rPr lang="en-AU" sz="5400" dirty="0"/>
              <a:t>To identify the contemporary experiences of rural volunteer involving organisations and groups in recruiting and retaining volunteers</a:t>
            </a:r>
          </a:p>
          <a:p>
            <a:pPr marL="914400" indent="-914400">
              <a:spcAft>
                <a:spcPts val="2400"/>
              </a:spcAft>
              <a:buFont typeface="+mj-lt"/>
              <a:buAutoNum type="arabicPeriod"/>
            </a:pPr>
            <a:r>
              <a:rPr lang="en-AU" sz="5400" dirty="0"/>
              <a:t>To understand how and why rural volunteers become involved in volunteering and document the strategies they use to manage their volunteering participation over the life course</a:t>
            </a:r>
          </a:p>
          <a:p>
            <a:pPr marL="914400" indent="-914400">
              <a:spcAft>
                <a:spcPts val="2400"/>
              </a:spcAft>
              <a:buFont typeface="+mj-lt"/>
              <a:buAutoNum type="arabicPeriod"/>
            </a:pPr>
            <a:r>
              <a:rPr lang="en-AU" sz="5400" dirty="0"/>
              <a:t>To document supply-side vulnerabilities of the rural volunteering workforce and identify potential measures to address these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6DF741-4C98-544B-B247-8C4F7CDD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0185" y="12264258"/>
            <a:ext cx="3601253" cy="11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BBEAC4-7E9C-F34A-950B-D49F449455F2}"/>
              </a:ext>
            </a:extLst>
          </p:cNvPr>
          <p:cNvSpPr txBox="1"/>
          <p:nvPr/>
        </p:nvSpPr>
        <p:spPr>
          <a:xfrm>
            <a:off x="3175" y="797541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663AF-6D0F-8940-92CC-E51299834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87" y="12206290"/>
            <a:ext cx="8603774" cy="1236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0ED65-2239-9049-8F59-7C5C476F5E28}"/>
              </a:ext>
            </a:extLst>
          </p:cNvPr>
          <p:cNvSpPr txBox="1"/>
          <p:nvPr/>
        </p:nvSpPr>
        <p:spPr>
          <a:xfrm>
            <a:off x="687387" y="2313900"/>
            <a:ext cx="23164800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AU" sz="5400" dirty="0"/>
              <a:t>Sequential mixed-methods approach: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WA Department for Regional Development’s 2013 Living in Regions Survey (LITR) analysed - 6,666 respondents had volunteered in the past 3 months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LITR data used to identify case study LGAs of Bridgetown-Greenbushes (B-G) and </a:t>
            </a:r>
            <a:r>
              <a:rPr lang="en-AU" sz="5400" dirty="0" err="1"/>
              <a:t>Boyup</a:t>
            </a:r>
            <a:r>
              <a:rPr lang="en-AU" sz="5400" dirty="0"/>
              <a:t> Brook (BB) (located in Southwest WA)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Database of volunteer involving organisations in these regions compiled (n=177)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Face-to-face interviews with 11 organisational representatives conducted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Online survey to database (n = 55)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/>
              <a:t>Face-to-face interviews with 17 volunteers conducted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AU" sz="5400" dirty="0">
              <a:latin typeface="SansaSoft Pro Normal" panose="02000603080000020004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6DF741-4C98-544B-B247-8C4F7CDDF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0185" y="12264258"/>
            <a:ext cx="3601253" cy="11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"/>
          <a:stretch/>
        </p:blipFill>
        <p:spPr>
          <a:xfrm>
            <a:off x="5340238" y="0"/>
            <a:ext cx="19098690" cy="1371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72823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175" y="797541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 Survey - What the numbers tell us…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87" y="12154136"/>
            <a:ext cx="8603774" cy="123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0578" y="2514600"/>
            <a:ext cx="23098449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High volunteering in rural WA (more than 60% of those aged over 29 years)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More than 80% of farmers and 70% of small business owners volunteered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Those with primary school aged children very active in volunteering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Numbers likely to underestimate - volunteering not regarded as ‘volunteering’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23% of active volunteers planning on moving away from their community within 10 years.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Key reason for moving </a:t>
            </a:r>
            <a:r>
              <a:rPr lang="mr-IN" sz="5400" dirty="0"/>
              <a:t>–</a:t>
            </a:r>
            <a:r>
              <a:rPr lang="en-AU" sz="5400" dirty="0">
                <a:cs typeface="Arial" panose="020B0604020202020204" pitchFamily="34" charset="0"/>
              </a:rPr>
              <a:t> limited services and facilities in rural communities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AU" sz="3200" dirty="0">
              <a:latin typeface="SansaSoft Pro Normal" panose="02000603080000020004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15A41-8BD0-2B46-BDBE-0593D6761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6387" y="12329113"/>
            <a:ext cx="3601253" cy="11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175" y="797541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 of case study regions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587" y="12183120"/>
            <a:ext cx="8603774" cy="123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362" y="2438400"/>
            <a:ext cx="23098449" cy="1003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Volunteering rates high: 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B-G = 26.3%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BB = 29.3%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Greater Perth= 14.5%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Median age of population rising: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B-G = 44 (2006) to 49 (2016)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BB = 43 (2006) to 49 (2016)</a:t>
            </a:r>
          </a:p>
          <a:p>
            <a:pPr marL="1790761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5400" dirty="0">
                <a:cs typeface="Arial" panose="020B0604020202020204" pitchFamily="34" charset="0"/>
              </a:rPr>
              <a:t>Greater Perth = 36 (2006) to 36 (2016)</a:t>
            </a:r>
          </a:p>
          <a:p>
            <a:pPr lvl="1">
              <a:spcAft>
                <a:spcPts val="2400"/>
              </a:spcAft>
            </a:pPr>
            <a:r>
              <a:rPr lang="en-AU" sz="5400" dirty="0">
                <a:cs typeface="Arial" panose="020B0604020202020204" pitchFamily="34" charset="0"/>
              </a:rPr>
              <a:t>(ABS, 2007, 2013, 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15A41-8BD0-2B46-BDBE-0593D6761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0787" y="12212104"/>
            <a:ext cx="3601253" cy="11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 b="3564"/>
          <a:stretch/>
        </p:blipFill>
        <p:spPr>
          <a:xfrm>
            <a:off x="9579927" y="0"/>
            <a:ext cx="14859000" cy="1371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9578340" cy="137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87" y="807016"/>
            <a:ext cx="2438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720000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SansaSoft Pro Normal" panose="02000603080000020004" pitchFamily="50" charset="0"/>
              </a:rPr>
              <a:t>Volunteers central to rural communities surviving and thriving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87" y="12250390"/>
            <a:ext cx="8603774" cy="1236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1387" y="5410200"/>
            <a:ext cx="20497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6600" dirty="0"/>
              <a:t>“Your general rule is that everyone is doing at least 1 if not 2 or 3 things from the golf club to ambulance to </a:t>
            </a:r>
            <a:r>
              <a:rPr lang="en-AU" sz="6600" dirty="0" err="1"/>
              <a:t>firies</a:t>
            </a:r>
            <a:r>
              <a:rPr lang="en-AU" sz="6600" dirty="0"/>
              <a:t>…”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D3F7F-FCF1-E944-98E0-166960E13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4587" y="12250390"/>
            <a:ext cx="3601253" cy="12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797979"/>
      </a:dk2>
      <a:lt2>
        <a:srgbClr val="4D6D92"/>
      </a:lt2>
      <a:accent1>
        <a:srgbClr val="DC3C55"/>
      </a:accent1>
      <a:accent2>
        <a:srgbClr val="2591A1"/>
      </a:accent2>
      <a:accent3>
        <a:srgbClr val="CB3D81"/>
      </a:accent3>
      <a:accent4>
        <a:srgbClr val="624D8E"/>
      </a:accent4>
      <a:accent5>
        <a:srgbClr val="D8673F"/>
      </a:accent5>
      <a:accent6>
        <a:srgbClr val="5CBCB1"/>
      </a:accent6>
      <a:hlink>
        <a:srgbClr val="1BAAAA"/>
      </a:hlink>
      <a:folHlink>
        <a:srgbClr val="1B495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B3A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97CA3ECDCFC445A30D42AD3AA4282E" ma:contentTypeVersion="10" ma:contentTypeDescription="Create a new document." ma:contentTypeScope="" ma:versionID="2e5526f55c989ed03673b24a6ddf8704">
  <xsd:schema xmlns:xsd="http://www.w3.org/2001/XMLSchema" xmlns:xs="http://www.w3.org/2001/XMLSchema" xmlns:p="http://schemas.microsoft.com/office/2006/metadata/properties" xmlns:ns2="022386a6-0b2d-4685-ae53-294aff7cd69b" xmlns:ns3="26f2cc2e-5ffd-4b8e-92f9-0633a308e23d" targetNamespace="http://schemas.microsoft.com/office/2006/metadata/properties" ma:root="true" ma:fieldsID="17560e02813d6f75cbb0a762e644679b" ns2:_="" ns3:_="">
    <xsd:import namespace="022386a6-0b2d-4685-ae53-294aff7cd69b"/>
    <xsd:import namespace="26f2cc2e-5ffd-4b8e-92f9-0633a308e2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386a6-0b2d-4685-ae53-294aff7cd6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2cc2e-5ffd-4b8e-92f9-0633a308e23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772F68-B60D-4DB1-8AE4-FD99CB4D22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2386a6-0b2d-4685-ae53-294aff7cd69b"/>
    <ds:schemaRef ds:uri="26f2cc2e-5ffd-4b8e-92f9-0633a308e2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667187-6EEF-47D7-8077-C9E25CF3EB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5204FD-05A3-4935-BBD5-6337CBB85723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022386a6-0b2d-4685-ae53-294aff7cd69b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26f2cc2e-5ffd-4b8e-92f9-0633a308e23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5684</TotalTime>
  <Words>1729</Words>
  <Application>Microsoft Office PowerPoint</Application>
  <PresentationFormat>Custom</PresentationFormat>
  <Paragraphs>140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Regular</vt:lpstr>
      <vt:lpstr>SansaSoft Pro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</dc:title>
  <dc:creator>Louis Twelve</dc:creator>
  <cp:lastModifiedBy>Conference</cp:lastModifiedBy>
  <cp:revision>1200</cp:revision>
  <cp:lastPrinted>2019-02-25T08:59:50Z</cp:lastPrinted>
  <dcterms:created xsi:type="dcterms:W3CDTF">2014-11-10T20:05:35Z</dcterms:created>
  <dcterms:modified xsi:type="dcterms:W3CDTF">2019-06-12T00:07:09Z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0x0101007297CA3ECDCFC445A30D42AD3AA4282E</vt:lpwstr>
  </property>
</Properties>
</file>